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86" r:id="rId3"/>
    <p:sldId id="273" r:id="rId4"/>
    <p:sldId id="311" r:id="rId5"/>
    <p:sldId id="257" r:id="rId6"/>
    <p:sldId id="296" r:id="rId7"/>
    <p:sldId id="303" r:id="rId8"/>
    <p:sldId id="307" r:id="rId9"/>
    <p:sldId id="290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3399"/>
    <a:srgbClr val="422C16"/>
    <a:srgbClr val="0C788E"/>
    <a:srgbClr val="006666"/>
    <a:srgbClr val="0099CC"/>
    <a:srgbClr val="3366CC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1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6C7D1-04DE-4E53-AA8A-902CDF3BFDF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575DF-2D67-400E-9A1C-9A85B5669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s-E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19626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91" y="-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7409" y="4725144"/>
            <a:ext cx="8584402" cy="830997"/>
          </a:xfrm>
          <a:prstGeom prst="rect">
            <a:avLst/>
          </a:prstGeom>
          <a:noFill/>
          <a:effectLst>
            <a:innerShdw blurRad="63500" dist="50800" dir="13500000">
              <a:srgbClr val="0000CC">
                <a:alpha val="50000"/>
              </a:srgbClr>
            </a:inn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prst="slope"/>
          </a:sp3d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4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«ЖИТЬ КАК ВСЕ»</a:t>
            </a:r>
            <a:endParaRPr lang="ru-RU" sz="24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6"/>
            <a:ext cx="6480720" cy="26642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11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программа по</a:t>
            </a:r>
          </a:p>
          <a:p>
            <a:pPr algn="ctr"/>
            <a:r>
              <a:rPr lang="ru-RU" sz="11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альтернативной коммуникации</a:t>
            </a:r>
            <a:endParaRPr lang="ru-RU" sz="11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12474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социализирование детей с ТМНР путем формирования и совершенствования их коммуникативных навыков посредством методов альтернативной коммуникации с целью нивелирования степени ограничения возможности здоровья и интеграции в общество.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E:\фото\Копия IMG_4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417586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00438"/>
            <a:ext cx="3952871" cy="296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96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345" y="332656"/>
            <a:ext cx="864096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endParaRPr lang="ru-RU" sz="2800" dirty="0"/>
          </a:p>
          <a:p>
            <a:pPr algn="ctr"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Учить детей овладевать и пользоваться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доступными средствами коммуникации и общения (вербальными и невербальными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Развивать речь как средство общения в тесной связи с познанием окружающего мира;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Создать условия для коррекции и развития познавательной деятельности детей.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  <a:p>
            <a:pPr algn="just"/>
            <a:endParaRPr lang="ru-RU" sz="2800" dirty="0"/>
          </a:p>
        </p:txBody>
      </p:sp>
      <p:pic>
        <p:nvPicPr>
          <p:cNvPr id="33793" name="Picture 1" descr="E:\фото\Копия IMG_4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00438"/>
            <a:ext cx="4786346" cy="319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5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Технологии альтернативной и дополнительной коммуникации, подлежащие применению в рамках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система коммуникации при помощи карточек ПЕКС;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языковая Программа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Макатон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фото грант\IMG-20200204-WA00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7" r="8612" b="6548"/>
          <a:stretch/>
        </p:blipFill>
        <p:spPr bwMode="auto">
          <a:xfrm>
            <a:off x="785786" y="3643314"/>
            <a:ext cx="3857652" cy="2883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769" name="Picture 1" descr="E:\фото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14752"/>
            <a:ext cx="2308385" cy="2804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28" y="55567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85725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>
              <a:buNone/>
            </a:pPr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понимания жестов и выразительных движений(указательный жест, кивок и покачивание головой);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действий по невербальной инструкции;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утвердительным или отрицательным жестом на простые ситуативные вопросы;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мимики и жеста(да, нет, хочу, дай);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Жестовое приветствие и прощание;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имитирующих движений;</a:t>
            </a:r>
          </a:p>
          <a:p>
            <a:pPr marL="0" indent="0">
              <a:buNone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 использование символов, картинок, рисунков.</a:t>
            </a:r>
          </a:p>
          <a:p>
            <a:pPr marL="0" indent="0">
              <a:buNone/>
            </a:pP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5" name="Picture 1" descr="E:\фот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256"/>
            <a:ext cx="3297751" cy="2428868"/>
          </a:xfrm>
          <a:prstGeom prst="rect">
            <a:avLst/>
          </a:prstGeom>
          <a:noFill/>
        </p:spPr>
      </p:pic>
      <p:pic>
        <p:nvPicPr>
          <p:cNvPr id="31746" name="Picture 2" descr="E:\фото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310019"/>
            <a:ext cx="3214710" cy="241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85728"/>
            <a:ext cx="60876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Ожидаемые результаты освоения программы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42918"/>
            <a:ext cx="8715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обучающихся будут сформированы:</a:t>
            </a:r>
          </a:p>
          <a:p>
            <a:pPr marL="457200" indent="-457200">
              <a:buFontTx/>
              <a:buChar char="-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потребность в коммуникации;</a:t>
            </a:r>
          </a:p>
          <a:p>
            <a:pPr marL="457200" indent="-457200">
              <a:buFontTx/>
              <a:buChar char="-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способность понимать обращенную речь, понимать смысл доступных жестов и графических изображений, рисунков,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фотосимволов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умение использовать средства альтернативной коммуникации в процессе общения;</a:t>
            </a:r>
          </a:p>
          <a:p>
            <a:pPr marL="457200" indent="-457200">
              <a:buFontTx/>
              <a:buChar char="-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использовать предметы для выражения потребностей путем указания на них жестом;</a:t>
            </a:r>
          </a:p>
          <a:p>
            <a:pPr marL="457200" indent="-457200">
              <a:buFontTx/>
              <a:buChar char="-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использовать доступные жесты, взгляд, мимику для передачи сообщений;</a:t>
            </a:r>
          </a:p>
          <a:p>
            <a:pPr marL="457200" indent="-457200">
              <a:buFontTx/>
              <a:buChar char="-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Использовать графические изображения(символы) объектов и действий путем указания на изображение или передачи карточки с изображением;</a:t>
            </a:r>
          </a:p>
          <a:p>
            <a:pPr marL="457200" indent="-457200">
              <a:buFontTx/>
              <a:buChar char="-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способность понимать слова, обозначающие объекты и явления природы и деятельности человека.</a:t>
            </a:r>
          </a:p>
          <a:p>
            <a:pPr marL="457200" indent="-457200">
              <a:buFontTx/>
              <a:buChar char="-"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E:\фото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53498"/>
            <a:ext cx="3429024" cy="2555345"/>
          </a:xfrm>
          <a:prstGeom prst="rect">
            <a:avLst/>
          </a:prstGeom>
          <a:noFill/>
        </p:spPr>
      </p:pic>
      <p:pic>
        <p:nvPicPr>
          <p:cNvPr id="30722" name="Picture 2" descr="E:\фото\Рисуно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3596177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1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Ukhod-za-zubami-doshkoln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04" y="124952"/>
            <a:ext cx="8763114" cy="651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66" y="-17900"/>
            <a:ext cx="9167866" cy="687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124"/>
          <a:stretch/>
        </p:blipFill>
        <p:spPr>
          <a:xfrm flipH="1">
            <a:off x="5868143" y="290332"/>
            <a:ext cx="2984427" cy="414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1260648" y="1337025"/>
            <a:ext cx="8561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39552" y="3068960"/>
            <a:ext cx="3672408" cy="1584176"/>
          </a:xfrm>
          <a:prstGeom prst="teardrop">
            <a:avLst>
              <a:gd name="adj" fmla="val 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994807">
            <a:off x="782180" y="3168125"/>
            <a:ext cx="38529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Успехов в обучении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етей!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3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5930</TotalTime>
  <Words>221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Uzer</cp:lastModifiedBy>
  <cp:revision>838</cp:revision>
  <dcterms:created xsi:type="dcterms:W3CDTF">2010-05-23T14:28:12Z</dcterms:created>
  <dcterms:modified xsi:type="dcterms:W3CDTF">2020-11-20T01:55:20Z</dcterms:modified>
</cp:coreProperties>
</file>